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304" r:id="rId4"/>
    <p:sldId id="278" r:id="rId5"/>
    <p:sldId id="269" r:id="rId6"/>
    <p:sldId id="271" r:id="rId7"/>
    <p:sldId id="284" r:id="rId8"/>
    <p:sldId id="279" r:id="rId9"/>
    <p:sldId id="303" r:id="rId10"/>
    <p:sldId id="272" r:id="rId11"/>
    <p:sldId id="274" r:id="rId12"/>
    <p:sldId id="280" r:id="rId13"/>
    <p:sldId id="281" r:id="rId14"/>
    <p:sldId id="287" r:id="rId15"/>
    <p:sldId id="298" r:id="rId16"/>
    <p:sldId id="301" r:id="rId17"/>
    <p:sldId id="275" r:id="rId18"/>
    <p:sldId id="286" r:id="rId19"/>
    <p:sldId id="305" r:id="rId20"/>
    <p:sldId id="302" r:id="rId21"/>
    <p:sldId id="300" r:id="rId22"/>
    <p:sldId id="293" r:id="rId23"/>
    <p:sldId id="296" r:id="rId24"/>
    <p:sldId id="297" r:id="rId25"/>
    <p:sldId id="294" r:id="rId26"/>
    <p:sldId id="299" r:id="rId27"/>
    <p:sldId id="268" r:id="rId28"/>
  </p:sldIdLst>
  <p:sldSz cx="18288000" cy="10287000"/>
  <p:notesSz cx="10287000" cy="1828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빙그레체" panose="02030803000000000000" pitchFamily="18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1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146"/>
    <a:srgbClr val="F87762"/>
    <a:srgbClr val="FFFFFF"/>
    <a:srgbClr val="DDDDDD"/>
    <a:srgbClr val="464646"/>
    <a:srgbClr val="FCD3CC"/>
    <a:srgbClr val="C9C9C9"/>
    <a:srgbClr val="888888"/>
    <a:srgbClr val="F25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114"/>
      </p:cViewPr>
      <p:guideLst>
        <p:guide orient="horz" pos="3240"/>
        <p:guide pos="12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3628-B05F-4021-9192-B73365C7F31C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0B006-0FB0-4607-9004-E5E50F353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3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jpe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63365" y="6239997"/>
            <a:ext cx="89693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2</a:t>
            </a:r>
            <a:r>
              <a:rPr lang="ko-KR" altLang="en-US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조 </a:t>
            </a:r>
            <a:r>
              <a:rPr lang="en-US" altLang="ko-KR" sz="8000" kern="0" spc="-5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Fooba</a:t>
            </a:r>
            <a:endParaRPr lang="en-US" sz="8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0733" y="7942442"/>
            <a:ext cx="44957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김대의</a:t>
            </a:r>
            <a:r>
              <a:rPr lang="ko-KR" altLang="en-US" sz="2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김은지 노진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정이삭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채이진</a:t>
            </a:r>
            <a:endParaRPr lang="ko-KR" altLang="en-US" sz="2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05" y="168499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유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스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케이스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다이어그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램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338442" y="2138810"/>
            <a:ext cx="15744043" cy="7687210"/>
            <a:chOff x="1710265" y="2095938"/>
            <a:chExt cx="14721989" cy="6966996"/>
          </a:xfrm>
        </p:grpSpPr>
        <p:cxnSp>
          <p:nvCxnSpPr>
            <p:cNvPr id="82" name="직선 화살표 연결선 81"/>
            <p:cNvCxnSpPr>
              <a:stCxn id="124" idx="2"/>
            </p:cNvCxnSpPr>
            <p:nvPr/>
          </p:nvCxnSpPr>
          <p:spPr>
            <a:xfrm>
              <a:off x="3093309" y="4339950"/>
              <a:ext cx="0" cy="877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123" idx="3"/>
              <a:endCxn id="99" idx="1"/>
            </p:cNvCxnSpPr>
            <p:nvPr/>
          </p:nvCxnSpPr>
          <p:spPr>
            <a:xfrm flipV="1">
              <a:off x="3466041" y="2620451"/>
              <a:ext cx="1118981" cy="2725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5227538" y="3144963"/>
              <a:ext cx="0" cy="701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343887" y="3116543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비밀번호 찾기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86" name="직선 화살표 연결선 85"/>
            <p:cNvCxnSpPr>
              <a:stCxn id="127" idx="3"/>
              <a:endCxn id="99" idx="1"/>
            </p:cNvCxnSpPr>
            <p:nvPr/>
          </p:nvCxnSpPr>
          <p:spPr>
            <a:xfrm flipV="1">
              <a:off x="3466041" y="2620451"/>
              <a:ext cx="1118981" cy="3419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V="1">
              <a:off x="3466040" y="5302451"/>
              <a:ext cx="3872402" cy="7375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6413608" y="5023152"/>
              <a:ext cx="924834" cy="1942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1859061" y="7615942"/>
              <a:ext cx="2725961" cy="1446992"/>
              <a:chOff x="1859061" y="7615942"/>
              <a:chExt cx="2725961" cy="1446992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1859061" y="8381310"/>
                <a:ext cx="2725961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공통사항</a:t>
                </a:r>
                <a:endParaRPr lang="ko-KR" altLang="en-US" sz="14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2818312" y="7615942"/>
                <a:ext cx="788540" cy="765368"/>
                <a:chOff x="2764308" y="8541304"/>
                <a:chExt cx="788540" cy="765368"/>
              </a:xfrm>
            </p:grpSpPr>
            <p:pic>
              <p:nvPicPr>
                <p:cNvPr id="137" name="Picture 2" descr="C:\Users\Isaac\AppData\Local\Microsoft\Windows\INetCache\IE\C60RL44Q\person-1205346_960_720[1]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3934" y="8923988"/>
                  <a:ext cx="229375" cy="316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5" descr="C:\Users\Isaac\AppData\Local\Microsoft\Windows\INetCache\IE\OBFOYDRU\person-1417046_960_720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8038" y="8541304"/>
                  <a:ext cx="384810" cy="765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4308" y="8541304"/>
                  <a:ext cx="428625" cy="333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90" name="그룹 89"/>
            <p:cNvGrpSpPr/>
            <p:nvPr/>
          </p:nvGrpSpPr>
          <p:grpSpPr>
            <a:xfrm>
              <a:off x="12538047" y="2873513"/>
              <a:ext cx="1035193" cy="1037875"/>
              <a:chOff x="14658611" y="7992826"/>
              <a:chExt cx="1909975" cy="1914924"/>
            </a:xfrm>
          </p:grpSpPr>
          <p:pic>
            <p:nvPicPr>
              <p:cNvPr id="133" name="Picture 2" descr="C:\Users\Isaac\AppData\Local\Microsoft\Windows\INetCache\IE\C60RL44Q\person-1205346_960_720[1]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63800" y="7992826"/>
                <a:ext cx="899601" cy="1240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직사각형 133"/>
              <p:cNvSpPr/>
              <p:nvPr/>
            </p:nvSpPr>
            <p:spPr>
              <a:xfrm>
                <a:off x="14658611" y="9226127"/>
                <a:ext cx="1909975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관리자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1298565" y="5531826"/>
              <a:ext cx="2116925" cy="1643833"/>
              <a:chOff x="13126332" y="1658764"/>
              <a:chExt cx="3623662" cy="2813842"/>
            </a:xfrm>
          </p:grpSpPr>
          <p:pic>
            <p:nvPicPr>
              <p:cNvPr id="131" name="Picture 4" descr="C:\Users\Isaac\AppData\Local\Microsoft\Windows\INetCache\IE\YNM0NKQ4\icon-2120149_960_720[1]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5821" y="1658764"/>
                <a:ext cx="2697162" cy="215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직사각형 131"/>
              <p:cNvSpPr/>
              <p:nvPr/>
            </p:nvSpPr>
            <p:spPr>
              <a:xfrm>
                <a:off x="13126332" y="3790983"/>
                <a:ext cx="3623662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 레스토랑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93" name="직선 화살표 연결선 92"/>
            <p:cNvCxnSpPr>
              <a:stCxn id="127" idx="3"/>
            </p:cNvCxnSpPr>
            <p:nvPr/>
          </p:nvCxnSpPr>
          <p:spPr>
            <a:xfrm>
              <a:off x="3466041" y="6039986"/>
              <a:ext cx="1118981" cy="3137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12205436" y="7194785"/>
              <a:ext cx="1" cy="12243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>
              <a:off x="10439400" y="6273754"/>
              <a:ext cx="990600" cy="16572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8601781" y="5942453"/>
              <a:ext cx="1" cy="3135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1710265" y="4489268"/>
              <a:ext cx="1317738" cy="438735"/>
            </a:xfrm>
            <a:prstGeom prst="rect">
              <a:avLst/>
            </a:prstGeom>
            <a:noFill/>
            <a:ln w="28575">
              <a:solidFill>
                <a:srgbClr val="F877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회원가입</a:t>
              </a:r>
              <a:endParaRPr lang="ko-KR" altLang="en-US" sz="14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85022" y="2095939"/>
              <a:ext cx="4275840" cy="104902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검색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카테고리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메뉴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587241" y="3846427"/>
              <a:ext cx="1826367" cy="12856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담기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주문표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585022" y="7416463"/>
              <a:ext cx="2575559" cy="1525152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개인정보처리방침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이용약관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 묻는 질문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587241" y="6104984"/>
              <a:ext cx="2284434" cy="99074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회원정보수정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회원탈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91600" y="2095938"/>
              <a:ext cx="3180098" cy="79702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내역 관리</a:t>
              </a:r>
              <a:endParaRPr lang="en-US" altLang="ko-KR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91600" y="3846425"/>
              <a:ext cx="3180098" cy="8622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자주묻는질문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91600" y="2976019"/>
              <a:ext cx="3180098" cy="79163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레스토랑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퇴출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338443" y="4981093"/>
              <a:ext cx="3100956" cy="2092057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진행중인 주문내역</a:t>
              </a: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전체 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주문내역</a:t>
              </a: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39151" y="5945829"/>
              <a:ext cx="2443422" cy="7244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주문상태확인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변경</a:t>
              </a:r>
              <a: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</a:b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주문확인중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배달완료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338442" y="7930999"/>
              <a:ext cx="3100957" cy="10106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답글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0823424" y="8419107"/>
              <a:ext cx="3273578" cy="52250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레스토랑 정보 조회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0823424" y="7373340"/>
              <a:ext cx="3273577" cy="8673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 조회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667209" y="6855520"/>
              <a:ext cx="2443422" cy="40928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리뷰작성 및 거래종결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2" name="직선 화살표 연결선 111"/>
            <p:cNvCxnSpPr>
              <a:endCxn id="103" idx="3"/>
            </p:cNvCxnSpPr>
            <p:nvPr/>
          </p:nvCxnSpPr>
          <p:spPr>
            <a:xfrm flipH="1" flipV="1">
              <a:off x="12171698" y="2494448"/>
              <a:ext cx="457246" cy="8390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3" name="직선 화살표 연결선 112"/>
            <p:cNvCxnSpPr>
              <a:endCxn id="105" idx="3"/>
            </p:cNvCxnSpPr>
            <p:nvPr/>
          </p:nvCxnSpPr>
          <p:spPr>
            <a:xfrm flipH="1">
              <a:off x="12171698" y="3371837"/>
              <a:ext cx="477502" cy="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4" name="직선 화살표 연결선 113"/>
            <p:cNvCxnSpPr>
              <a:endCxn id="104" idx="3"/>
            </p:cNvCxnSpPr>
            <p:nvPr/>
          </p:nvCxnSpPr>
          <p:spPr>
            <a:xfrm flipH="1">
              <a:off x="12171698" y="3351645"/>
              <a:ext cx="477502" cy="92588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15" name="직사각형 114"/>
            <p:cNvSpPr/>
            <p:nvPr/>
          </p:nvSpPr>
          <p:spPr>
            <a:xfrm>
              <a:off x="13472052" y="3572433"/>
              <a:ext cx="1339994" cy="105114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입점신청</a:t>
              </a:r>
              <a:endParaRPr lang="en-US" altLang="ko-KR" sz="12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299433" y="2248614"/>
              <a:ext cx="1271665" cy="1036681"/>
              <a:chOff x="14033763" y="2425390"/>
              <a:chExt cx="1553040" cy="1208549"/>
            </a:xfrm>
          </p:grpSpPr>
          <p:pic>
            <p:nvPicPr>
              <p:cNvPr id="129" name="Picture 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81658" y="2425390"/>
                <a:ext cx="85725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" name="직사각형 129"/>
              <p:cNvSpPr/>
              <p:nvPr/>
            </p:nvSpPr>
            <p:spPr>
              <a:xfrm>
                <a:off x="14033763" y="2952315"/>
                <a:ext cx="155304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입점희망</a:t>
                </a:r>
                <a:endParaRPr lang="en-US" altLang="ko-KR" sz="12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레스토랑</a:t>
                </a:r>
                <a:endParaRPr lang="ko-KR" altLang="en-US" sz="12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>
              <a:off x="13647671" y="4150741"/>
              <a:ext cx="1098630" cy="37841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거부</a:t>
              </a:r>
              <a:endParaRPr lang="en-US" altLang="ko-KR" sz="11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8" name="직선 화살표 연결선 117"/>
            <p:cNvCxnSpPr>
              <a:stCxn id="130" idx="2"/>
            </p:cNvCxnSpPr>
            <p:nvPr/>
          </p:nvCxnSpPr>
          <p:spPr>
            <a:xfrm>
              <a:off x="13935266" y="3285295"/>
              <a:ext cx="0" cy="28713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 flipH="1">
              <a:off x="13055644" y="4623573"/>
              <a:ext cx="517596" cy="90825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13185701" y="3944491"/>
              <a:ext cx="461970" cy="3857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12549849" y="7194785"/>
              <a:ext cx="1" cy="17855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endCxn id="117" idx="0"/>
            </p:cNvCxnSpPr>
            <p:nvPr/>
          </p:nvCxnSpPr>
          <p:spPr>
            <a:xfrm>
              <a:off x="14196986" y="3944491"/>
              <a:ext cx="0" cy="20625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5" descr="C:\Users\Isaac\AppData\Local\Microsoft\Windows\INetCache\IE\OBFOYDRU\person-1417046_960_720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421" y="2127590"/>
              <a:ext cx="769620" cy="153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직사각형 123"/>
            <p:cNvSpPr/>
            <p:nvPr/>
          </p:nvSpPr>
          <p:spPr>
            <a:xfrm>
              <a:off x="2579784" y="3658326"/>
              <a:ext cx="1027050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비회원</a:t>
              </a:r>
              <a:endParaRPr lang="en-US" altLang="ko-KR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고</a:t>
              </a:r>
              <a:r>
                <a: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객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2567706" y="5274618"/>
              <a:ext cx="1027050" cy="2203590"/>
              <a:chOff x="2980991" y="8152955"/>
              <a:chExt cx="1027050" cy="2203590"/>
            </a:xfrm>
          </p:grpSpPr>
          <p:pic>
            <p:nvPicPr>
              <p:cNvPr id="127" name="Picture 5" descr="C:\Users\Isaac\AppData\Local\Microsoft\Windows\INetCache\IE\OBFOYDRU\person-1417046_960_720[1]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706" y="8152955"/>
                <a:ext cx="769620" cy="1530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" name="직사각형 127"/>
              <p:cNvSpPr/>
              <p:nvPr/>
            </p:nvSpPr>
            <p:spPr>
              <a:xfrm>
                <a:off x="2980991" y="9674921"/>
                <a:ext cx="102705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회원</a:t>
                </a:r>
                <a:endParaRPr lang="en-US" altLang="ko-KR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고객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126" name="직선 화살표 연결선 125"/>
            <p:cNvCxnSpPr/>
            <p:nvPr/>
          </p:nvCxnSpPr>
          <p:spPr>
            <a:xfrm>
              <a:off x="3606852" y="7998626"/>
              <a:ext cx="9781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H="1" flipV="1">
              <a:off x="10439399" y="5302451"/>
              <a:ext cx="990602" cy="95357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13321042" y="5913629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레스토랑 로그인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비밀번호 찾기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2705494" y="2194807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관리자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메인 및 사용자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674" y="2090320"/>
            <a:ext cx="14203416" cy="7684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0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레스토랑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261" y="2083415"/>
            <a:ext cx="14158028" cy="7220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60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관리자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261" y="2064550"/>
            <a:ext cx="14165371" cy="71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Main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4"/>
          <a:stretch/>
        </p:blipFill>
        <p:spPr>
          <a:xfrm>
            <a:off x="2554699" y="2096899"/>
            <a:ext cx="13675213" cy="78061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1938" y="6498986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4590" y="7995513"/>
            <a:ext cx="990600" cy="13817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회원가입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2411"/>
          <a:stretch/>
        </p:blipFill>
        <p:spPr>
          <a:xfrm>
            <a:off x="4365475" y="2137528"/>
            <a:ext cx="9140651" cy="83150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2411"/>
          <a:stretch/>
        </p:blipFill>
        <p:spPr>
          <a:xfrm>
            <a:off x="4352223" y="2106882"/>
            <a:ext cx="9140651" cy="83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Q&amp;A 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자주 묻는 질문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b="4999"/>
          <a:stretch/>
        </p:blipFill>
        <p:spPr>
          <a:xfrm>
            <a:off x="4965236" y="2100674"/>
            <a:ext cx="8480459" cy="79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419" y="2105119"/>
            <a:ext cx="13487400" cy="801043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821484" y="7327883"/>
            <a:ext cx="866850" cy="25071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카트 담기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16" y="4057379"/>
            <a:ext cx="3410426" cy="306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r="52"/>
          <a:stretch/>
        </p:blipFill>
        <p:spPr>
          <a:xfrm>
            <a:off x="1061980" y="2471692"/>
            <a:ext cx="6558020" cy="7227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105" y="2564162"/>
            <a:ext cx="4391638" cy="7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kumimoji="0" lang="ko-KR" alt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kumimoji="0" lang="en-US" altLang="ko-KR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kumimoji="0" lang="ko-KR" alt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결제 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+mn-cs"/>
              </a:rPr>
              <a:t>10-6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11247"/>
          <a:stretch/>
        </p:blipFill>
        <p:spPr>
          <a:xfrm>
            <a:off x="1347550" y="2186316"/>
            <a:ext cx="8939450" cy="777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62959"/>
          <a:stretch/>
        </p:blipFill>
        <p:spPr>
          <a:xfrm>
            <a:off x="8609557" y="2186316"/>
            <a:ext cx="7916380" cy="28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5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/>
          <p:cNvGrpSpPr/>
          <p:nvPr/>
        </p:nvGrpSpPr>
        <p:grpSpPr>
          <a:xfrm>
            <a:off x="-1" y="0"/>
            <a:ext cx="2590801" cy="10287000"/>
            <a:chOff x="2636744" y="2826558"/>
            <a:chExt cx="4623876" cy="4623876"/>
          </a:xfrm>
        </p:grpSpPr>
        <p:pic>
          <p:nvPicPr>
            <p:cNvPr id="3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2895600" y="800100"/>
            <a:ext cx="5727706" cy="14527054"/>
            <a:chOff x="-51227" y="-14253018"/>
            <a:chExt cx="7679901" cy="38753940"/>
          </a:xfrm>
        </p:grpSpPr>
        <p:sp>
          <p:nvSpPr>
            <p:cNvPr id="31" name="타원 30"/>
            <p:cNvSpPr/>
            <p:nvPr/>
          </p:nvSpPr>
          <p:spPr>
            <a:xfrm>
              <a:off x="2252446" y="3635567"/>
              <a:ext cx="762000" cy="7198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1227" y="-14253018"/>
              <a:ext cx="7679901" cy="3875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01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주제 및 목적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02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참고사이트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03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개발환경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04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작업일정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05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사이트맵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06 DB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설계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07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요구사항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확인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08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유스케이스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다이어그램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09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기능정의서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10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 소개</a:t>
              </a: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kumimoji="0" lang="ko-KR" alt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kumimoji="0" lang="en-US" altLang="ko-KR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kumimoji="0" lang="ko-KR" altLang="en-US" sz="48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마이페이지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+mn-cs"/>
              </a:rPr>
              <a:t>10-7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697" y="2361164"/>
            <a:ext cx="14737232" cy="62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가게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회원리스트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1666" r="23750" b="28557"/>
          <a:stretch/>
        </p:blipFill>
        <p:spPr>
          <a:xfrm>
            <a:off x="1060041" y="2380849"/>
            <a:ext cx="8640276" cy="55240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l="16721" t="721" r="24852" b="17340"/>
          <a:stretch/>
        </p:blipFill>
        <p:spPr>
          <a:xfrm>
            <a:off x="8933964" y="2380849"/>
            <a:ext cx="8253967" cy="672505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67600" y="4533900"/>
            <a:ext cx="1087715" cy="243839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Q&amp;A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리스트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10-9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21666" r="23751" b="11237"/>
          <a:stretch/>
        </p:blipFill>
        <p:spPr>
          <a:xfrm>
            <a:off x="8117252" y="2390523"/>
            <a:ext cx="9224338" cy="70260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24432" r="26725" b="15361"/>
          <a:stretch/>
        </p:blipFill>
        <p:spPr>
          <a:xfrm>
            <a:off x="1034825" y="2390523"/>
            <a:ext cx="8648581" cy="67621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406517" y="4608198"/>
            <a:ext cx="1524000" cy="132342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1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5866" r="13836"/>
          <a:stretch/>
        </p:blipFill>
        <p:spPr>
          <a:xfrm>
            <a:off x="1495239" y="2074148"/>
            <a:ext cx="7779136" cy="8240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l="13359" r="16852"/>
          <a:stretch/>
        </p:blipFill>
        <p:spPr>
          <a:xfrm>
            <a:off x="9274375" y="2089155"/>
            <a:ext cx="8050318" cy="82252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36711" y="6972300"/>
            <a:ext cx="2211489" cy="32558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리뷰관리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954" y="2038783"/>
            <a:ext cx="10250330" cy="80497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메뉴리스트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4210" r="14658"/>
          <a:stretch/>
        </p:blipFill>
        <p:spPr>
          <a:xfrm>
            <a:off x="1406232" y="2093198"/>
            <a:ext cx="7772401" cy="824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7794" r="15101"/>
          <a:stretch/>
        </p:blipFill>
        <p:spPr>
          <a:xfrm>
            <a:off x="9507763" y="2076883"/>
            <a:ext cx="7620000" cy="81543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7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정보관리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6865" r="5081"/>
          <a:stretch/>
        </p:blipFill>
        <p:spPr>
          <a:xfrm>
            <a:off x="1357717" y="2113409"/>
            <a:ext cx="7938386" cy="8173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6538" r="5525"/>
          <a:stretch/>
        </p:blipFill>
        <p:spPr>
          <a:xfrm>
            <a:off x="9472833" y="2113409"/>
            <a:ext cx="7924801" cy="82021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62601" y="3051075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6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43330" y="4503464"/>
            <a:ext cx="1837237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감사합니다</a:t>
            </a:r>
            <a:endParaRPr lang="en-US" sz="32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205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주제 및 목적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700353" y="1251483"/>
            <a:ext cx="941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106" y="2569810"/>
            <a:ext cx="9178894" cy="46673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08104" y="6442173"/>
            <a:ext cx="9421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ea typeface="빙그레체" panose="02030803000000000000" pitchFamily="18" charset="-127"/>
              </a:rPr>
              <a:t>배달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포장 주문 웹사이트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ea typeface="빙그레체" panose="02030803000000000000" pitchFamily="18" charset="-127"/>
              </a:rPr>
              <a:t>지역 요식업계 </a:t>
            </a:r>
            <a:r>
              <a:rPr lang="ko-KR" altLang="en-US" sz="2400" dirty="0">
                <a:ea typeface="빙그레체" panose="02030803000000000000" pitchFamily="18" charset="-127"/>
              </a:rPr>
              <a:t>경제활성화를 위한 근거리 배달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플랫폼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ea typeface="빙그레체" panose="02030803000000000000" pitchFamily="18" charset="-127"/>
              </a:rPr>
              <a:t>맛집</a:t>
            </a:r>
            <a:r>
              <a:rPr lang="en-US" altLang="ko-KR" sz="2400" dirty="0">
                <a:ea typeface="빙그레체" panose="02030803000000000000" pitchFamily="18" charset="-127"/>
              </a:rPr>
              <a:t>(</a:t>
            </a:r>
            <a:r>
              <a:rPr lang="ko-KR" altLang="en-US" sz="2400" dirty="0">
                <a:ea typeface="빙그레체" panose="02030803000000000000" pitchFamily="18" charset="-127"/>
              </a:rPr>
              <a:t>메뉴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가격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평점</a:t>
            </a:r>
            <a:r>
              <a:rPr lang="en-US" altLang="ko-KR" sz="2400" dirty="0">
                <a:ea typeface="빙그레체" panose="02030803000000000000" pitchFamily="18" charset="-127"/>
              </a:rPr>
              <a:t>)</a:t>
            </a:r>
            <a:r>
              <a:rPr lang="ko-KR" altLang="en-US" sz="2400" dirty="0">
                <a:ea typeface="빙그레체" panose="02030803000000000000" pitchFamily="18" charset="-127"/>
              </a:rPr>
              <a:t> 정보를 제공함으로써 소비자 효용 증진 기대 </a:t>
            </a:r>
            <a:endParaRPr lang="en-US" altLang="ko-KR" sz="2400" dirty="0"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5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참고사이트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449206" y="7987085"/>
            <a:ext cx="61866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셔틀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https://www.shuttledelivery.co.kr/ko</a:t>
            </a:r>
            <a:endParaRPr lang="ko-KR" altLang="en-US" sz="2400" dirty="0">
              <a:ea typeface="빙그레체" panose="02030803000000000000" pitchFamily="18" charset="-127"/>
            </a:endParaRP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549" r="903" b="537"/>
          <a:stretch/>
        </p:blipFill>
        <p:spPr>
          <a:xfrm>
            <a:off x="1667697" y="2659023"/>
            <a:ext cx="6714304" cy="4496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989" y="2659023"/>
            <a:ext cx="7267893" cy="4590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043418" y="7852240"/>
            <a:ext cx="5892071" cy="59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ea typeface="빙그레체" panose="02030803000000000000" pitchFamily="18" charset="-127"/>
              </a:rPr>
              <a:t>요기요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https://www.yogiyo.co.kr/mobile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/#/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0353" y="1251483"/>
            <a:ext cx="941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개발환경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2267"/>
              </p:ext>
            </p:extLst>
          </p:nvPr>
        </p:nvGraphicFramePr>
        <p:xfrm>
          <a:off x="3065090" y="2606388"/>
          <a:ext cx="12558058" cy="637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OS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Windows 10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WAS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Apache Tomcat 9.0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DBMS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Oracle XE 11 2g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Language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 Platform8, JSP &amp; Servlet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WEB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MVC model2 MVC</a:t>
                      </a:r>
                      <a:r>
                        <a:rPr lang="ko-KR" altLang="en-US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로 개발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Open</a:t>
                      </a:r>
                      <a:r>
                        <a:rPr lang="en-US" altLang="ko-KR" sz="20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Source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HTML5, CSS3, JavaScript,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cos-22.05</a:t>
                      </a:r>
                      <a:r>
                        <a:rPr lang="en-US" altLang="ko-KR" sz="1800" b="1" baseline="0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, </a:t>
                      </a:r>
                      <a:endParaRPr lang="en-US" altLang="ko-KR" sz="1800" b="1" baseline="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ojdbc6 12.1.0.2, </a:t>
                      </a:r>
                      <a:r>
                        <a:rPr lang="en-US" altLang="ko-KR" sz="1800" b="1" baseline="0" dirty="0" err="1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jstl</a:t>
                      </a: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1.2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Tool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JavaScript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jquery-3.6.1.js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Model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Eclipse Java EE IDE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5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작업일정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38" y="2212676"/>
            <a:ext cx="15754162" cy="64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622" y="4231213"/>
            <a:ext cx="5570320" cy="5633376"/>
            <a:chOff x="1518654" y="3428571"/>
            <a:chExt cx="5292924" cy="51668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518654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관리자</a:t>
              </a:r>
              <a:endParaRPr lang="en-US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6618148" y="4231212"/>
            <a:ext cx="5292924" cy="5662496"/>
            <a:chOff x="6496395" y="3428571"/>
            <a:chExt cx="5292924" cy="51668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67221" y="3428571"/>
              <a:ext cx="4351273" cy="5161905"/>
              <a:chOff x="6967221" y="3428571"/>
              <a:chExt cx="4351273" cy="51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67221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67221" y="7828571"/>
              <a:ext cx="4351273" cy="766874"/>
              <a:chOff x="6967221" y="7828571"/>
              <a:chExt cx="4351273" cy="7668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67221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6496395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사용자</a:t>
              </a:r>
              <a:endParaRPr lang="en-US" altLang="ko-KR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1643660" y="4231212"/>
            <a:ext cx="5292924" cy="5627958"/>
            <a:chOff x="11457192" y="3428571"/>
            <a:chExt cx="5292924" cy="51668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11457192" y="8006427"/>
              <a:ext cx="52929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altLang="ko-KR" sz="24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94211" y="4714293"/>
            <a:ext cx="40010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가게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가입 현황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승인 및 거부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주문내역 관리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상태 변경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정보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관리</a:t>
            </a: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등록 및 삭제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21930" y="5095993"/>
            <a:ext cx="43784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검색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해쉬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카테고리 별 검색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확인 및  주문하기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옵션 추가 카트 담기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 확인 및 리뷰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배송지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변경 및 배달 옵션 선택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마이페이지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상세 확인 및 리뷰 작성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회원정보 수정 및 탈퇴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58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1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사이트맵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화면 설계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432485" y="4939084"/>
            <a:ext cx="4022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현황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댓글 관리</a:t>
            </a:r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(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전체답변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미답변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)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수정 및 삭제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수정</a:t>
            </a:r>
            <a:endParaRPr lang="ko-KR" alt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3" name="Object 40"/>
          <p:cNvSpPr txBox="1"/>
          <p:nvPr/>
        </p:nvSpPr>
        <p:spPr>
          <a:xfrm>
            <a:off x="11746269" y="9217110"/>
            <a:ext cx="52929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레스토랑</a:t>
            </a:r>
            <a:endParaRPr lang="en-US" altLang="ko-KR" sz="24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42376" y="2792290"/>
            <a:ext cx="3244464" cy="69699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Login / Logout</a:t>
            </a:r>
          </a:p>
          <a:p>
            <a:pPr algn="ctr"/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(</a:t>
            </a:r>
            <a:r>
              <a:rPr lang="ko-KR" altLang="en-US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아이디</a:t>
            </a:r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비밀번호 찾기</a:t>
            </a:r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)</a:t>
            </a:r>
            <a:endParaRPr lang="ko-KR" altLang="en-US" sz="20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264608" y="2436494"/>
            <a:ext cx="0" cy="3557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7" idx="2"/>
            <a:endCxn id="47" idx="2"/>
          </p:cNvCxnSpPr>
          <p:nvPr/>
        </p:nvCxnSpPr>
        <p:spPr>
          <a:xfrm>
            <a:off x="9264608" y="34892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174798" y="1952544"/>
            <a:ext cx="2147161" cy="60723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MAIN</a:t>
            </a:r>
            <a:endParaRPr lang="ko-KR" altLang="en-US" sz="3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27321" y="3489280"/>
            <a:ext cx="1525600" cy="1429604"/>
            <a:chOff x="12167162" y="2179422"/>
            <a:chExt cx="1525600" cy="1429604"/>
          </a:xfrm>
        </p:grpSpPr>
        <p:sp>
          <p:nvSpPr>
            <p:cNvPr id="4" name="타원 3"/>
            <p:cNvSpPr/>
            <p:nvPr/>
          </p:nvSpPr>
          <p:spPr>
            <a:xfrm>
              <a:off x="12167162" y="2179422"/>
              <a:ext cx="1525600" cy="1429604"/>
            </a:xfrm>
            <a:prstGeom prst="ellipse">
              <a:avLst/>
            </a:prstGeom>
            <a:solidFill>
              <a:srgbClr val="FA6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7762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344" y="2310375"/>
              <a:ext cx="1107234" cy="1107234"/>
            </a:xfrm>
            <a:prstGeom prst="rect">
              <a:avLst/>
            </a:prstGeom>
          </p:spPr>
        </p:pic>
      </p:grpSp>
      <p:sp>
        <p:nvSpPr>
          <p:cNvPr id="53" name="타원 52"/>
          <p:cNvSpPr/>
          <p:nvPr/>
        </p:nvSpPr>
        <p:spPr>
          <a:xfrm>
            <a:off x="8485578" y="3588132"/>
            <a:ext cx="1525600" cy="1429604"/>
          </a:xfrm>
          <a:prstGeom prst="ellipse">
            <a:avLst/>
          </a:prstGeom>
          <a:solidFill>
            <a:srgbClr val="FA6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7762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027955" y="3546559"/>
            <a:ext cx="1525600" cy="1429604"/>
          </a:xfrm>
          <a:prstGeom prst="ellipse">
            <a:avLst/>
          </a:prstGeom>
          <a:solidFill>
            <a:srgbClr val="FA6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776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70" y="3759296"/>
            <a:ext cx="1087276" cy="108727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38" y="3782061"/>
            <a:ext cx="1041745" cy="10417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77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DB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설계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en-US" altLang="ko-KR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ERDiagram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06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711" y="2018036"/>
            <a:ext cx="13793889" cy="7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요구사항 확인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07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589"/>
          <a:stretch/>
        </p:blipFill>
        <p:spPr>
          <a:xfrm>
            <a:off x="2564295" y="2300023"/>
            <a:ext cx="13682795" cy="7152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58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811</Words>
  <Application>Microsoft Office PowerPoint</Application>
  <PresentationFormat>사용자 지정</PresentationFormat>
  <Paragraphs>265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Calibri</vt:lpstr>
      <vt:lpstr>Wingdings</vt:lpstr>
      <vt:lpstr>맑은 고딕</vt:lpstr>
      <vt:lpstr>빙그레체</vt:lpstr>
      <vt:lpstr>S-Core Dream 4 Regular</vt:lpstr>
      <vt:lpstr>Jalnan OTF</vt:lpstr>
      <vt:lpstr>Arial</vt:lpstr>
      <vt:lpstr>?? ??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JAVA01</cp:lastModifiedBy>
  <cp:revision>107</cp:revision>
  <dcterms:created xsi:type="dcterms:W3CDTF">2023-01-11T11:31:27Z</dcterms:created>
  <dcterms:modified xsi:type="dcterms:W3CDTF">2023-01-13T09:22:42Z</dcterms:modified>
  <cp:contentStatus/>
</cp:coreProperties>
</file>